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61"/>
  </p:notesMasterIdLst>
  <p:sldIdLst>
    <p:sldId id="426" r:id="rId3"/>
    <p:sldId id="439" r:id="rId4"/>
    <p:sldId id="447" r:id="rId5"/>
    <p:sldId id="445" r:id="rId6"/>
    <p:sldId id="450" r:id="rId7"/>
    <p:sldId id="449" r:id="rId8"/>
    <p:sldId id="347" r:id="rId9"/>
    <p:sldId id="448" r:id="rId10"/>
    <p:sldId id="452" r:id="rId11"/>
    <p:sldId id="453" r:id="rId12"/>
    <p:sldId id="454" r:id="rId13"/>
    <p:sldId id="455" r:id="rId14"/>
    <p:sldId id="456" r:id="rId15"/>
    <p:sldId id="461" r:id="rId16"/>
    <p:sldId id="462" r:id="rId17"/>
    <p:sldId id="405" r:id="rId18"/>
    <p:sldId id="487" r:id="rId19"/>
    <p:sldId id="427" r:id="rId20"/>
    <p:sldId id="460" r:id="rId21"/>
    <p:sldId id="357" r:id="rId22"/>
    <p:sldId id="332" r:id="rId23"/>
    <p:sldId id="478" r:id="rId24"/>
    <p:sldId id="428" r:id="rId25"/>
    <p:sldId id="395" r:id="rId26"/>
    <p:sldId id="490" r:id="rId27"/>
    <p:sldId id="393" r:id="rId28"/>
    <p:sldId id="389" r:id="rId29"/>
    <p:sldId id="390" r:id="rId30"/>
    <p:sldId id="491" r:id="rId31"/>
    <p:sldId id="463" r:id="rId32"/>
    <p:sldId id="432" r:id="rId33"/>
    <p:sldId id="381" r:id="rId34"/>
    <p:sldId id="384" r:id="rId35"/>
    <p:sldId id="434" r:id="rId36"/>
    <p:sldId id="435" r:id="rId37"/>
    <p:sldId id="383" r:id="rId38"/>
    <p:sldId id="492" r:id="rId39"/>
    <p:sldId id="433" r:id="rId40"/>
    <p:sldId id="441" r:id="rId41"/>
    <p:sldId id="443" r:id="rId42"/>
    <p:sldId id="444" r:id="rId43"/>
    <p:sldId id="424" r:id="rId44"/>
    <p:sldId id="367" r:id="rId45"/>
    <p:sldId id="373" r:id="rId46"/>
    <p:sldId id="464" r:id="rId47"/>
    <p:sldId id="486" r:id="rId48"/>
    <p:sldId id="397" r:id="rId49"/>
    <p:sldId id="398" r:id="rId50"/>
    <p:sldId id="436" r:id="rId51"/>
    <p:sldId id="386" r:id="rId52"/>
    <p:sldId id="438" r:id="rId53"/>
    <p:sldId id="496" r:id="rId54"/>
    <p:sldId id="351" r:id="rId55"/>
    <p:sldId id="498" r:id="rId56"/>
    <p:sldId id="497" r:id="rId57"/>
    <p:sldId id="493" r:id="rId58"/>
    <p:sldId id="495" r:id="rId59"/>
    <p:sldId id="273" r:id="rId6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B00"/>
    <a:srgbClr val="FF85FF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2" autoAdjust="0"/>
    <p:restoredTop sz="96928"/>
  </p:normalViewPr>
  <p:slideViewPr>
    <p:cSldViewPr snapToGrid="0" snapToObjects="1" showGuides="1">
      <p:cViewPr varScale="1">
        <p:scale>
          <a:sx n="117" d="100"/>
          <a:sy n="117" d="100"/>
        </p:scale>
        <p:origin x="200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2/26/21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2/26/21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upta-suyash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5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3.svg"/><Relationship Id="rId3" Type="http://schemas.openxmlformats.org/officeDocument/2006/relationships/image" Target="../media/image31.svg"/><Relationship Id="rId7" Type="http://schemas.openxmlformats.org/officeDocument/2006/relationships/image" Target="../media/image59.svg"/><Relationship Id="rId12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5" Type="http://schemas.openxmlformats.org/officeDocument/2006/relationships/image" Target="../media/image33.svg"/><Relationship Id="rId10" Type="http://schemas.openxmlformats.org/officeDocument/2006/relationships/image" Target="../media/image60.pn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18" Type="http://schemas.openxmlformats.org/officeDocument/2006/relationships/image" Target="../media/image81.png"/><Relationship Id="rId3" Type="http://schemas.openxmlformats.org/officeDocument/2006/relationships/image" Target="../media/image66.svg"/><Relationship Id="rId21" Type="http://schemas.openxmlformats.org/officeDocument/2006/relationships/image" Target="../media/image84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19" Type="http://schemas.openxmlformats.org/officeDocument/2006/relationships/image" Target="../media/image82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9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5.svg"/><Relationship Id="rId18" Type="http://schemas.openxmlformats.org/officeDocument/2006/relationships/image" Target="../media/image10.png"/><Relationship Id="rId3" Type="http://schemas.openxmlformats.org/officeDocument/2006/relationships/image" Target="../media/image92.svg"/><Relationship Id="rId21" Type="http://schemas.openxmlformats.org/officeDocument/2006/relationships/image" Target="../media/image13.svg"/><Relationship Id="rId7" Type="http://schemas.openxmlformats.org/officeDocument/2006/relationships/image" Target="../media/image96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91.png"/><Relationship Id="rId16" Type="http://schemas.openxmlformats.org/officeDocument/2006/relationships/image" Target="../media/image2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5" Type="http://schemas.openxmlformats.org/officeDocument/2006/relationships/image" Target="../media/image27.svg"/><Relationship Id="rId10" Type="http://schemas.openxmlformats.org/officeDocument/2006/relationships/image" Target="../media/image99.png"/><Relationship Id="rId19" Type="http://schemas.openxmlformats.org/officeDocument/2006/relationships/image" Target="../media/image11.svg"/><Relationship Id="rId4" Type="http://schemas.openxmlformats.org/officeDocument/2006/relationships/image" Target="../media/image93.png"/><Relationship Id="rId9" Type="http://schemas.openxmlformats.org/officeDocument/2006/relationships/image" Target="../media/image98.sv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svg"/><Relationship Id="rId4" Type="http://schemas.openxmlformats.org/officeDocument/2006/relationships/image" Target="../media/image10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12.svg"/><Relationship Id="rId3" Type="http://schemas.openxmlformats.org/officeDocument/2006/relationships/image" Target="../media/image105.svg"/><Relationship Id="rId7" Type="http://schemas.openxmlformats.org/officeDocument/2006/relationships/image" Target="../media/image40.png"/><Relationship Id="rId12" Type="http://schemas.openxmlformats.org/officeDocument/2006/relationships/image" Target="../media/image111.png"/><Relationship Id="rId17" Type="http://schemas.openxmlformats.org/officeDocument/2006/relationships/image" Target="../media/image116.svg"/><Relationship Id="rId2" Type="http://schemas.openxmlformats.org/officeDocument/2006/relationships/image" Target="../media/image30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sv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114.svg"/><Relationship Id="rId10" Type="http://schemas.openxmlformats.org/officeDocument/2006/relationships/image" Target="../media/image109.svg"/><Relationship Id="rId4" Type="http://schemas.openxmlformats.org/officeDocument/2006/relationships/image" Target="../media/image38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0.svg"/><Relationship Id="rId7" Type="http://schemas.openxmlformats.org/officeDocument/2006/relationships/image" Target="../media/image11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22.sv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40065"/>
            <a:ext cx="12192000" cy="1311128"/>
          </a:xfrm>
        </p:spPr>
        <p:txBody>
          <a:bodyPr/>
          <a:lstStyle/>
          <a:p>
            <a:pPr algn="ctr"/>
            <a:r>
              <a:rPr lang="en-US" sz="44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Resilient and Scalable Architecture for Permissioned Blockchain Fabrics</a:t>
            </a:r>
            <a:endParaRPr lang="en-US" sz="44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2627" y="2807989"/>
            <a:ext cx="2366964" cy="757130"/>
          </a:xfrm>
        </p:spPr>
        <p:txBody>
          <a:bodyPr/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5" y="3186554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607" y="3236814"/>
            <a:ext cx="2097104" cy="8448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25246" y="3563624"/>
            <a:ext cx="3769997" cy="23955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5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35" name="Graphic 34" descr="Skull">
            <a:extLst>
              <a:ext uri="{FF2B5EF4-FFF2-40B4-BE49-F238E27FC236}">
                <a16:creationId xmlns:a16="http://schemas.microsoft.com/office/drawing/2014/main" id="{A7BC393D-C5E3-7A49-85A2-42D824121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4707" y="3976712"/>
            <a:ext cx="1287770" cy="1256555"/>
          </a:xfrm>
          <a:prstGeom prst="rect">
            <a:avLst/>
          </a:prstGeom>
        </p:spPr>
      </p:pic>
      <p:sp>
        <p:nvSpPr>
          <p:cNvPr id="42" name="Multiply 41">
            <a:extLst>
              <a:ext uri="{FF2B5EF4-FFF2-40B4-BE49-F238E27FC236}">
                <a16:creationId xmlns:a16="http://schemas.microsoft.com/office/drawing/2014/main" id="{45ACD7C8-685F-A34E-B1AA-A5286438592B}"/>
              </a:ext>
            </a:extLst>
          </p:cNvPr>
          <p:cNvSpPr/>
          <p:nvPr/>
        </p:nvSpPr>
        <p:spPr>
          <a:xfrm>
            <a:off x="3169626" y="2499295"/>
            <a:ext cx="1634241" cy="1321414"/>
          </a:xfrm>
          <a:prstGeom prst="mathMultiply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Grinning face with solid fill with solid fill">
            <a:extLst>
              <a:ext uri="{FF2B5EF4-FFF2-40B4-BE49-F238E27FC236}">
                <a16:creationId xmlns:a16="http://schemas.microsoft.com/office/drawing/2014/main" id="{12CEBDEF-0768-2844-9B8C-162666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4915" y="5205127"/>
            <a:ext cx="1289335" cy="12893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123470" y="3340327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3104541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4007264"/>
            <a:ext cx="755374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Applications??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5AE28-A1BE-6340-80BF-C6DF1F5E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94" y="1461654"/>
            <a:ext cx="4407611" cy="41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2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There are many more…</a:t>
            </a:r>
            <a:endParaRPr lang="en-US" altLang="en-US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8414115" y="1799303"/>
            <a:ext cx="3555260" cy="170078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5043683" y="4297448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292885" y="173232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4471669" y="1618565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80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52791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06782" y="1741321"/>
            <a:ext cx="7595753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Low Throughput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Extreme Energy consumption (Proof-of-Work).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Reward-based model!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Identities unknown.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Multiple chains -- Forks!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Research Focus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Make BFT Consensus Efficient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3008243" y="3761047"/>
            <a:ext cx="61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 Compromise on Security</a:t>
            </a:r>
          </a:p>
        </p:txBody>
      </p:sp>
    </p:spTree>
    <p:extLst>
      <p:ext uri="{BB962C8B-B14F-4D97-AF65-F5344CB8AC3E}">
        <p14:creationId xmlns:p14="http://schemas.microsoft.com/office/powerpoint/2010/main" val="2636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9" name="Graphic 68" descr="Database">
            <a:extLst>
              <a:ext uri="{FF2B5EF4-FFF2-40B4-BE49-F238E27FC236}">
                <a16:creationId xmlns:a16="http://schemas.microsoft.com/office/drawing/2014/main" id="{9A377AFF-418B-2B42-B234-69BB8164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88855" y="2025254"/>
            <a:ext cx="5614289" cy="3062249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and Slow-path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Fall in throughput on failures.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May depend on client (Zyzzyva)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005674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005674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005674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005674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30660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390284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390284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381816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005674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406708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245373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392333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387340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387175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186301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375021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3563741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475246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5941181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12990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480496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254596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054163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054163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054163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054163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054163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318621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4779234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4774241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5960867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5955874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147092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141934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132275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138215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2805446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3590725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3585732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3585567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3590725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3585567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3572590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3582906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3572590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3573413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3575908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994479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994479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994479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994479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107858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379089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379089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373305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994479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395513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234178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381138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376145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375980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175106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363826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3552546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474126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5929986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11870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042968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042968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042968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042968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042968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307426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4768039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4763046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5944679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5944514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135897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130739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121080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127020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3579530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3574537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3574372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3579530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3574372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3561395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3571711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3561395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3562218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3564713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4887180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156283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144832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144832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263463" y="1417005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391884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2638801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2639707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5914653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5964193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5964071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5968820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5955512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5954680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5949531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5949879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1917984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1849920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D3393B-3679-E446-B476-00ADB6B32F0C}"/>
              </a:ext>
            </a:extLst>
          </p:cNvPr>
          <p:cNvSpPr txBox="1"/>
          <p:nvPr/>
        </p:nvSpPr>
        <p:spPr>
          <a:xfrm>
            <a:off x="931881" y="6413534"/>
            <a:ext cx="6481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consensus on a system of 2 clusters.</a:t>
            </a:r>
          </a:p>
        </p:txBody>
      </p:sp>
    </p:spTree>
    <p:extLst>
      <p:ext uri="{BB962C8B-B14F-4D97-AF65-F5344CB8AC3E}">
        <p14:creationId xmlns:p14="http://schemas.microsoft.com/office/powerpoint/2010/main" val="20463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Cheap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71007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6999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429911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350151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67747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75201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81368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84803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544459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69034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600237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615251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548243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62782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544459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450266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60464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69089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90346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81878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69089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83453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7905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45270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311218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94640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60521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233372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95729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0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82969" y="3982007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806C0-E736-C44A-98ED-1A92DAC32445}"/>
              </a:ext>
            </a:extLst>
          </p:cNvPr>
          <p:cNvGrpSpPr/>
          <p:nvPr/>
        </p:nvGrpSpPr>
        <p:grpSpPr>
          <a:xfrm>
            <a:off x="5530785" y="4074387"/>
            <a:ext cx="1469815" cy="1706463"/>
            <a:chOff x="5361092" y="4631939"/>
            <a:chExt cx="1469815" cy="1706463"/>
          </a:xfrm>
        </p:grpSpPr>
        <p:pic>
          <p:nvPicPr>
            <p:cNvPr id="17" name="Graphic 16" descr="Renovation (House With Sparkles) with solid fill">
              <a:extLst>
                <a:ext uri="{FF2B5EF4-FFF2-40B4-BE49-F238E27FC236}">
                  <a16:creationId xmlns:a16="http://schemas.microsoft.com/office/drawing/2014/main" id="{16B61791-3F03-F64C-9A6A-9DAA37A2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092" y="4631939"/>
              <a:ext cx="1469815" cy="14698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2D85B-D2F2-3C4F-A9E5-0B19726BF408}"/>
                </a:ext>
              </a:extLst>
            </p:cNvPr>
            <p:cNvSpPr txBox="1"/>
            <p:nvPr/>
          </p:nvSpPr>
          <p:spPr>
            <a:xfrm>
              <a:off x="5541498" y="5938292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E2ECD-1D51-CB4A-9D28-B9B48CE3963F}"/>
              </a:ext>
            </a:extLst>
          </p:cNvPr>
          <p:cNvGrpSpPr/>
          <p:nvPr/>
        </p:nvGrpSpPr>
        <p:grpSpPr>
          <a:xfrm>
            <a:off x="2081812" y="2577245"/>
            <a:ext cx="4120942" cy="2304184"/>
            <a:chOff x="2081812" y="2577245"/>
            <a:chExt cx="4120942" cy="2304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B99C5-DECB-6F48-9C6A-4197C21CF5E9}"/>
                </a:ext>
              </a:extLst>
            </p:cNvPr>
            <p:cNvSpPr txBox="1"/>
            <p:nvPr/>
          </p:nvSpPr>
          <p:spPr>
            <a:xfrm rot="19775439">
              <a:off x="2426307" y="3426427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 Loan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FA3E1E-6FD6-8940-90BB-7D4D2C5E2385}"/>
                </a:ext>
              </a:extLst>
            </p:cNvPr>
            <p:cNvCxnSpPr>
              <a:cxnSpLocks/>
              <a:stCxn id="40" idx="2"/>
              <a:endCxn id="7" idx="3"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443DBC-F6A0-A44F-99C3-65FDBFA23291}"/>
              </a:ext>
            </a:extLst>
          </p:cNvPr>
          <p:cNvGrpSpPr/>
          <p:nvPr/>
        </p:nvGrpSpPr>
        <p:grpSpPr>
          <a:xfrm>
            <a:off x="1958963" y="5070577"/>
            <a:ext cx="3571822" cy="486000"/>
            <a:chOff x="1958963" y="5070577"/>
            <a:chExt cx="3571822" cy="4860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561831-C37C-2845-AA8A-B74C5167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963" y="5070577"/>
              <a:ext cx="35718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8B19D-C188-7848-82F4-B5C216C49EFE}"/>
                </a:ext>
              </a:extLst>
            </p:cNvPr>
            <p:cNvSpPr txBox="1"/>
            <p:nvPr/>
          </p:nvSpPr>
          <p:spPr>
            <a:xfrm>
              <a:off x="2879426" y="5094912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Buys House</a:t>
              </a:r>
            </a:p>
          </p:txBody>
        </p:sp>
      </p:grpSp>
      <p:pic>
        <p:nvPicPr>
          <p:cNvPr id="12" name="Graphic 11" descr="Covid-19 with solid fill">
            <a:extLst>
              <a:ext uri="{FF2B5EF4-FFF2-40B4-BE49-F238E27FC236}">
                <a16:creationId xmlns:a16="http://schemas.microsoft.com/office/drawing/2014/main" id="{9312E682-8662-854D-B579-8037BC5A4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13" y="2798112"/>
            <a:ext cx="2176221" cy="2176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0DB3-5D12-1D4A-B9A6-C8181B3F3695}"/>
              </a:ext>
            </a:extLst>
          </p:cNvPr>
          <p:cNvGrpSpPr/>
          <p:nvPr/>
        </p:nvGrpSpPr>
        <p:grpSpPr>
          <a:xfrm>
            <a:off x="905370" y="2320164"/>
            <a:ext cx="2125101" cy="2125101"/>
            <a:chOff x="1303800" y="376152"/>
            <a:chExt cx="2125101" cy="2125101"/>
          </a:xfrm>
        </p:grpSpPr>
        <p:pic>
          <p:nvPicPr>
            <p:cNvPr id="14" name="Graphic 13" descr="Thought bubble outline">
              <a:extLst>
                <a:ext uri="{FF2B5EF4-FFF2-40B4-BE49-F238E27FC236}">
                  <a16:creationId xmlns:a16="http://schemas.microsoft.com/office/drawing/2014/main" id="{3652D751-95B7-D548-9D52-594859DC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3800" y="376152"/>
              <a:ext cx="2125101" cy="21251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7F202-0EE5-AA42-9C8A-8BAAE22CD0C0}"/>
                </a:ext>
              </a:extLst>
            </p:cNvPr>
            <p:cNvSpPr txBox="1"/>
            <p:nvPr/>
          </p:nvSpPr>
          <p:spPr>
            <a:xfrm>
              <a:off x="1303801" y="980666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Lost Job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4AC68F-F176-2448-B2EE-D81BF0D1D64E}"/>
              </a:ext>
            </a:extLst>
          </p:cNvPr>
          <p:cNvGrpSpPr/>
          <p:nvPr/>
        </p:nvGrpSpPr>
        <p:grpSpPr>
          <a:xfrm>
            <a:off x="2073667" y="2580584"/>
            <a:ext cx="4120942" cy="2304184"/>
            <a:chOff x="2081812" y="2577245"/>
            <a:chExt cx="4120942" cy="23041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89F84C-60AB-3B48-99AE-688E26623DF5}"/>
                </a:ext>
              </a:extLst>
            </p:cNvPr>
            <p:cNvSpPr txBox="1"/>
            <p:nvPr/>
          </p:nvSpPr>
          <p:spPr>
            <a:xfrm rot="19775439">
              <a:off x="2124786" y="3276167"/>
              <a:ext cx="3465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Misses Loan Payments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5B68B0-7356-7949-BD48-D636D801E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C0057D-7A8E-3644-8A42-BFEE35531E02}"/>
              </a:ext>
            </a:extLst>
          </p:cNvPr>
          <p:cNvGrpSpPr/>
          <p:nvPr/>
        </p:nvGrpSpPr>
        <p:grpSpPr>
          <a:xfrm>
            <a:off x="2069429" y="2430198"/>
            <a:ext cx="4120942" cy="2450698"/>
            <a:chOff x="6849545" y="3553676"/>
            <a:chExt cx="4120942" cy="2450698"/>
          </a:xfrm>
        </p:grpSpPr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439995EB-A897-6F4F-8FEB-FA37A06A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2461" y="3553676"/>
              <a:ext cx="2361759" cy="236175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8247AC-3333-B144-9ECC-AF561F79F50F}"/>
                </a:ext>
              </a:extLst>
            </p:cNvPr>
            <p:cNvGrpSpPr/>
            <p:nvPr/>
          </p:nvGrpSpPr>
          <p:grpSpPr>
            <a:xfrm>
              <a:off x="6849545" y="3700190"/>
              <a:ext cx="4120942" cy="2304184"/>
              <a:chOff x="2081812" y="2577245"/>
              <a:chExt cx="4120942" cy="230418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0A9C61-9B53-9647-97DA-1E680F52F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1812" y="2577245"/>
                <a:ext cx="4120942" cy="23041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D672C-C06E-6C49-A1BD-099C0ED3E126}"/>
                  </a:ext>
                </a:extLst>
              </p:cNvPr>
              <p:cNvSpPr txBox="1"/>
              <p:nvPr/>
            </p:nvSpPr>
            <p:spPr>
              <a:xfrm rot="19775439">
                <a:off x="2124786" y="3276167"/>
                <a:ext cx="3465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Blocks her Savings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BFT Protocols: Rotating Primary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7959" y="1805926"/>
            <a:ext cx="11468518" cy="4016741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frequently change primary?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 Aardvark [NSDI’09], Prime [TDSC’10] and Spin [SRDS’09].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Still </a:t>
            </a:r>
            <a:r>
              <a:rPr lang="en-US" sz="2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essentially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single primary!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change primary for each consensus?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600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Limited opportunities for out-of-order processing.</a:t>
            </a:r>
            <a:endParaRPr lang="en-US" sz="26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A001E86-286A-2D4D-9BDD-E9B8368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054507"/>
            <a:ext cx="7464530" cy="47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1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Control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207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0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8EA9A17-2BDA-144F-946E-F33AE5C9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3476"/>
            <a:ext cx="8218369" cy="24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13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RCC, each replica executes z requests, each belonging to a different primary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proofs.</a:t>
            </a:r>
          </a:p>
        </p:txBody>
      </p:sp>
    </p:spTree>
    <p:extLst>
      <p:ext uri="{BB962C8B-B14F-4D97-AF65-F5344CB8AC3E}">
        <p14:creationId xmlns:p14="http://schemas.microsoft.com/office/powerpoint/2010/main" val="280069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 Blockchain Computing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236111"/>
            <a:ext cx="11613312" cy="42001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Blockchains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Resilient Serverless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Computing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Trusted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RDMA in BFT Consensus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SGX and Enclaves for stronger resilience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 Blockchain Storage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236111"/>
            <a:ext cx="11613312" cy="42001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Sharded or Partitioned Databases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 Verification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Bloom Filters, Stacked Filters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Query Optimization and Data-Management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Need for efficient indexing.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Patricia Merkle-Trees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Distributed and/or Partitioned.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Authenticated LSMs.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Other works in this 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380605"/>
            <a:ext cx="11613312" cy="39111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Commitment in Partitioned (Sharded)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[EDBT’18]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Two-Phase Non-Blocking Commit Protocol.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alt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[Distributed and Parallel Databases (DAPD) 2020]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Concurrency Control in Partitioned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QStore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Queued approach for distributed concurrency control.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841546"/>
            <a:ext cx="12072257" cy="4893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Books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Fault-tolerant Distributed Transactions on Blockchain, Morgan &amp; Claypool Synthesis Lectures on Data Management,  2021.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Conferences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Proof of Execution: Reaching Consensus through Fault-Tolerant Speculation, To appear in 24th International Conference Extending Database Technology (EDBT).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RCC: Resilient Concurrent Consensus for High- Throughput Secure Transaction Processing, To appear in 37th IEEE International Conference on Data Engineering (ICDE).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Permissioned Blockchain Through the Looking Glass: Architectural and Implementation Lessons Learned, In 40th IEEE International Conference on Distributed Computing Systems (ICDCS).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latin typeface="Palatino Linotype" panose="02040502050505030304" pitchFamily="18" charset="0"/>
              </a:rPr>
              <a:t>: Global Scale Resilient Blockchain Fabric, In 46th International Conference on Very Large Databases (VLDB). 2020 — Artifact Evaluated.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Q-Store: Distributed, Multi-partition Transactions via Queue-oriented Execution and Communication. In 23rd International Conference of Extending Database Technology (EDBT),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Brief Announcement: Revisiting Consensus Protocols through Wait-free Parallelization, In 33rd International Symposium on Distributed Computing (DISC). 2019.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EasyCommit</a:t>
            </a:r>
            <a:r>
              <a:rPr lang="en-US" sz="1400" dirty="0">
                <a:latin typeface="Palatino Linotype" panose="02040502050505030304" pitchFamily="18" charset="0"/>
              </a:rPr>
              <a:t>: A Non-blocking Two-phase Commit Protocol, In 21st International Conference of Extending Database Technology (EDBT), 2018.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R. Shrivastava,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Optimizing Recursive Task Parallel Programs, In 31st International Conference on Supercomputing (ICS), 2017.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50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3134480"/>
            <a:ext cx="12072257" cy="307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5264E2-59CD-A243-A2D5-A1473AC017DF}"/>
              </a:ext>
            </a:extLst>
          </p:cNvPr>
          <p:cNvSpPr txBox="1">
            <a:spLocks/>
          </p:cNvSpPr>
          <p:nvPr/>
        </p:nvSpPr>
        <p:spPr bwMode="auto">
          <a:xfrm>
            <a:off x="203549" y="750884"/>
            <a:ext cx="11613312" cy="51706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Journals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and non-blocking agreement protocols, Distributed and Parallel Database (DAPD), 2019.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IMSuite</a:t>
            </a:r>
            <a:r>
              <a:rPr lang="en-US" sz="1400" dirty="0">
                <a:latin typeface="Palatino Linotype" panose="02040502050505030304" pitchFamily="18" charset="0"/>
              </a:rPr>
              <a:t>: A Benchmark Suite for Simulating Distributed Algorithms, Journal of Parallel and Distributed Computing (JPDC), Elsevier, 2015. </a:t>
            </a:r>
          </a:p>
          <a:p>
            <a:pPr>
              <a:lnSpc>
                <a:spcPct val="100000"/>
              </a:lnSpc>
            </a:pPr>
            <a:endParaRPr lang="en-US" sz="1400" b="1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Selected Articles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Resilient and Scalable Architecture for Permissioned Blockchain Fabrics, PhD Workshop,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Transaction Processing in Byzantine Fault Tolerant Environments, In International Workshop on High Performance Transaction Systems (HPTS), 2019 – A Biennial Workshop.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Transaction Processing, In Encyclopedia of Big Data Technologies. Springer, Cham, 2018.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Tutorials</a:t>
            </a:r>
            <a:r>
              <a:rPr lang="en-US" sz="16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Building High Throughput Permissioned Blockchain Fabrics: Challenges and Opportunities,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consensus unraveled: Virtues and Limitations, In 14th ACM International Conference on Distributed and Event- Based Systems (DEBS),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An In-Depth Look of BFT Consensus in Blockchain: Challenges and Opportunities, Middleware Tutorials, 2019.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Demonstrations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Scalable, Resilient and Configurable Permissioned Blockchain Fabric, In 46th International Conference on Very Large Databases (VLDB), 2020. </a:t>
            </a:r>
          </a:p>
        </p:txBody>
      </p:sp>
    </p:spTree>
    <p:extLst>
      <p:ext uri="{BB962C8B-B14F-4D97-AF65-F5344CB8AC3E}">
        <p14:creationId xmlns:p14="http://schemas.microsoft.com/office/powerpoint/2010/main" val="162388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16326</TotalTime>
  <Words>2167</Words>
  <Application>Microsoft Macintosh PowerPoint</Application>
  <PresentationFormat>Widescreen</PresentationFormat>
  <Paragraphs>494</Paragraphs>
  <Slides>58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Resilient and Scalable Architecture for Permissioned Blockchain Fabrics</vt:lpstr>
      <vt:lpstr>PowerPoint Presentation</vt:lpstr>
      <vt:lpstr>PowerPoint Presentation</vt:lpstr>
      <vt:lpstr>How could this happen?</vt:lpstr>
      <vt:lpstr>Solution???</vt:lpstr>
      <vt:lpstr>Blockchain Technology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Blockchain Applications??</vt:lpstr>
      <vt:lpstr>There are many more…</vt:lpstr>
      <vt:lpstr>Why only Cryptocurrencies?</vt:lpstr>
      <vt:lpstr>Research Focus   Make BFT Consensus Efficient</vt:lpstr>
      <vt:lpstr>First practical BFT implementation.</vt:lpstr>
      <vt:lpstr>Several Exciting Solutions</vt:lpstr>
      <vt:lpstr>Speculative Execution</vt:lpstr>
      <vt:lpstr>PowerPoint Presentation</vt:lpstr>
      <vt:lpstr>Magical Ingredient  Client Commit implies Finality</vt:lpstr>
      <vt:lpstr>What if replicas are globally scattered?</vt:lpstr>
      <vt:lpstr>Challenges For Geo-Scale Blockchains</vt:lpstr>
      <vt:lpstr>GeoBFT Protocol*</vt:lpstr>
      <vt:lpstr>PowerPoint Presentation</vt:lpstr>
      <vt:lpstr>Magical Ingredient  Cheap Inter-Cluster Sharing</vt:lpstr>
      <vt:lpstr>What Limits Current Systems? Primary-Backup Paradigm</vt:lpstr>
      <vt:lpstr>Our Proposal</vt:lpstr>
      <vt:lpstr>RCC Paradigm*</vt:lpstr>
      <vt:lpstr>PowerPoint Presentation</vt:lpstr>
      <vt:lpstr>Challenges?</vt:lpstr>
      <vt:lpstr>Secure Ordering</vt:lpstr>
      <vt:lpstr>Malicious Primaries Collusion</vt:lpstr>
      <vt:lpstr>Magical Ingredient  Good Instances are always Live</vt:lpstr>
      <vt:lpstr>Existing BFT Protocols: Rotating Primary</vt:lpstr>
      <vt:lpstr>Secure Ordering Solution</vt:lpstr>
      <vt:lpstr>Secure Ordering Solution</vt:lpstr>
      <vt:lpstr>Secure Ordering Solution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PowerPoint Presentation</vt:lpstr>
      <vt:lpstr>Implementation on ResilientDB</vt:lpstr>
      <vt:lpstr>Ledger (Blockchain) Management</vt:lpstr>
      <vt:lpstr>Evaluating RCC on ResilientDB</vt:lpstr>
      <vt:lpstr>Scalability</vt:lpstr>
      <vt:lpstr>Batching</vt:lpstr>
      <vt:lpstr>The Big Picture…</vt:lpstr>
      <vt:lpstr>Future Directions… Blockchain Computing</vt:lpstr>
      <vt:lpstr>Future Directions… Blockchain Storage</vt:lpstr>
      <vt:lpstr>Other works in this Journey…</vt:lpstr>
      <vt:lpstr>Publications</vt:lpstr>
      <vt:lpstr>Publications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729</cp:revision>
  <dcterms:created xsi:type="dcterms:W3CDTF">2018-08-17T23:07:33Z</dcterms:created>
  <dcterms:modified xsi:type="dcterms:W3CDTF">2021-02-26T22:33:44Z</dcterms:modified>
  <cp:category/>
</cp:coreProperties>
</file>